
<file path=[Content_Types].xml><?xml version="1.0" encoding="utf-8"?>
<Types xmlns="http://schemas.openxmlformats.org/package/2006/content-types">
  <Default Extension="bin" ContentType="application/vnd.openxmlformats-officedocument.oleObject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9"/>
  </p:notesMasterIdLst>
  <p:handoutMasterIdLst>
    <p:handoutMasterId r:id="rId20"/>
  </p:handoutMasterIdLst>
  <p:sldIdLst>
    <p:sldId id="263" r:id="rId2"/>
    <p:sldId id="295" r:id="rId3"/>
    <p:sldId id="267" r:id="rId4"/>
    <p:sldId id="308" r:id="rId5"/>
    <p:sldId id="269" r:id="rId6"/>
    <p:sldId id="292" r:id="rId7"/>
    <p:sldId id="268" r:id="rId8"/>
    <p:sldId id="297" r:id="rId9"/>
    <p:sldId id="304" r:id="rId10"/>
    <p:sldId id="298" r:id="rId11"/>
    <p:sldId id="305" r:id="rId12"/>
    <p:sldId id="309" r:id="rId13"/>
    <p:sldId id="300" r:id="rId14"/>
    <p:sldId id="278" r:id="rId15"/>
    <p:sldId id="299" r:id="rId16"/>
    <p:sldId id="306" r:id="rId17"/>
    <p:sldId id="302" r:id="rId18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01">
          <p15:clr>
            <a:srgbClr val="A4A3A4"/>
          </p15:clr>
        </p15:guide>
        <p15:guide id="3" orient="horz" pos="3224">
          <p15:clr>
            <a:srgbClr val="A4A3A4"/>
          </p15:clr>
        </p15:guide>
        <p15:guide id="4" pos="223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verschot, Annemarije van" initials="OAv" lastIdx="2" clrIdx="0"/>
  <p:cmAuthor id="1" name="Elly van de Bree" initials="EvdB" lastIdx="8" clrIdx="1">
    <p:extLst/>
  </p:cmAuthor>
  <p:cmAuthor id="2" name="Smakman, Robbert" initials="SR" lastIdx="3" clrIdx="2"/>
  <p:cmAuthor id="3" name="Janssen, Senne" initials="JS" lastIdx="18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8C7B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00" autoAdjust="0"/>
    <p:restoredTop sz="71819" autoAdjust="0"/>
  </p:normalViewPr>
  <p:slideViewPr>
    <p:cSldViewPr snapToGrid="0" snapToObjects="1">
      <p:cViewPr varScale="1">
        <p:scale>
          <a:sx n="65" d="100"/>
          <a:sy n="65" d="100"/>
        </p:scale>
        <p:origin x="744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2" d="100"/>
          <a:sy n="62" d="100"/>
        </p:scale>
        <p:origin x="-3226" y="-82"/>
      </p:cViewPr>
      <p:guideLst>
        <p:guide orient="horz" pos="3110"/>
        <p:guide pos="2101"/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'VO - Locatie vmbo'!$N$6</c:f>
              <c:strCache>
                <c:ptCount val="1"/>
                <c:pt idx="0">
                  <c:v>Uitval zonder diploma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  <a:effectLst/>
          </c:spPr>
          <c:invertIfNegative val="0"/>
          <c:cat>
            <c:strRef>
              <c:f>'VO - Locatie vmbo'!$N$4:$P$4</c:f>
              <c:strCache>
                <c:ptCount val="3"/>
                <c:pt idx="0">
                  <c:v>2015 - 2016</c:v>
                </c:pt>
                <c:pt idx="1">
                  <c:v>2016 - 2017</c:v>
                </c:pt>
                <c:pt idx="2">
                  <c:v>2017 - 2018</c:v>
                </c:pt>
              </c:strCache>
            </c:strRef>
          </c:cat>
          <c:val>
            <c:numRef>
              <c:f>('VO - Locatie vmbo'!$N$36,'VO - Locatie vmbo'!$P$36,'VO - Locatie vmbo'!$R$36)</c:f>
              <c:numCache>
                <c:formatCode>General</c:formatCode>
                <c:ptCount val="3"/>
                <c:pt idx="0">
                  <c:v>20</c:v>
                </c:pt>
                <c:pt idx="1">
                  <c:v>22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DA-4D0B-8949-F8A694A067A7}"/>
            </c:ext>
          </c:extLst>
        </c:ser>
        <c:ser>
          <c:idx val="1"/>
          <c:order val="1"/>
          <c:tx>
            <c:strRef>
              <c:f>'VO - Locatie vmbo'!$O$6</c:f>
              <c:strCache>
                <c:ptCount val="1"/>
                <c:pt idx="0">
                  <c:v>Uitval met diploma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cat>
            <c:strRef>
              <c:f>'VO - Locatie vmbo'!$N$4:$P$4</c:f>
              <c:strCache>
                <c:ptCount val="3"/>
                <c:pt idx="0">
                  <c:v>2015 - 2016</c:v>
                </c:pt>
                <c:pt idx="1">
                  <c:v>2016 - 2017</c:v>
                </c:pt>
                <c:pt idx="2">
                  <c:v>2017 - 2018</c:v>
                </c:pt>
              </c:strCache>
            </c:strRef>
          </c:cat>
          <c:val>
            <c:numRef>
              <c:f>('VO - Locatie vmbo'!$O$36,'VO - Locatie vmbo'!$Q$36,'VO - Locatie vmbo'!$S$36)</c:f>
              <c:numCache>
                <c:formatCode>General</c:formatCode>
                <c:ptCount val="3"/>
                <c:pt idx="0">
                  <c:v>26</c:v>
                </c:pt>
                <c:pt idx="1">
                  <c:v>54</c:v>
                </c:pt>
                <c:pt idx="2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DA-4D0B-8949-F8A694A067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835896360"/>
        <c:axId val="835898328"/>
      </c:barChart>
      <c:catAx>
        <c:axId val="835896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835898328"/>
        <c:crosses val="autoZero"/>
        <c:auto val="1"/>
        <c:lblAlgn val="ctr"/>
        <c:lblOffset val="100"/>
        <c:noMultiLvlLbl val="0"/>
      </c:catAx>
      <c:valAx>
        <c:axId val="835898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83589636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575" cy="511175"/>
          </a:xfrm>
          <a:prstGeom prst="rect">
            <a:avLst/>
          </a:prstGeom>
        </p:spPr>
        <p:txBody>
          <a:bodyPr vert="horz" lIns="91423" tIns="45711" rIns="91423" bIns="45711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4021139" y="1"/>
            <a:ext cx="3076575" cy="511175"/>
          </a:xfrm>
          <a:prstGeom prst="rect">
            <a:avLst/>
          </a:prstGeom>
        </p:spPr>
        <p:txBody>
          <a:bodyPr vert="horz" lIns="91423" tIns="45711" rIns="91423" bIns="45711" rtlCol="0"/>
          <a:lstStyle>
            <a:lvl1pPr algn="r">
              <a:defRPr sz="1200"/>
            </a:lvl1pPr>
          </a:lstStyle>
          <a:p>
            <a:fld id="{529954BF-B913-4DB9-A0A4-338D01DFED69}" type="datetimeFigureOut">
              <a:rPr lang="nl-NL" smtClean="0"/>
              <a:t>30-4-2019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721851"/>
            <a:ext cx="3076575" cy="511175"/>
          </a:xfrm>
          <a:prstGeom prst="rect">
            <a:avLst/>
          </a:prstGeom>
        </p:spPr>
        <p:txBody>
          <a:bodyPr vert="horz" lIns="91423" tIns="45711" rIns="91423" bIns="45711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4021139" y="9721851"/>
            <a:ext cx="3076575" cy="511175"/>
          </a:xfrm>
          <a:prstGeom prst="rect">
            <a:avLst/>
          </a:prstGeom>
        </p:spPr>
        <p:txBody>
          <a:bodyPr vert="horz" lIns="91423" tIns="45711" rIns="91423" bIns="45711" rtlCol="0" anchor="b"/>
          <a:lstStyle>
            <a:lvl1pPr algn="r">
              <a:defRPr sz="1200"/>
            </a:lvl1pPr>
          </a:lstStyle>
          <a:p>
            <a:fld id="{F6B31572-DB57-4313-BF1A-99804E951E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34044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6363" cy="511730"/>
          </a:xfrm>
          <a:prstGeom prst="rect">
            <a:avLst/>
          </a:prstGeom>
        </p:spPr>
        <p:txBody>
          <a:bodyPr vert="horz" lIns="94739" tIns="47369" rIns="94739" bIns="47369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4021294" y="2"/>
            <a:ext cx="3076363" cy="511730"/>
          </a:xfrm>
          <a:prstGeom prst="rect">
            <a:avLst/>
          </a:prstGeom>
        </p:spPr>
        <p:txBody>
          <a:bodyPr vert="horz" lIns="94739" tIns="47369" rIns="94739" bIns="47369" rtlCol="0"/>
          <a:lstStyle>
            <a:lvl1pPr algn="r">
              <a:defRPr sz="1300"/>
            </a:lvl1pPr>
          </a:lstStyle>
          <a:p>
            <a:fld id="{462F7EA9-48B0-4E46-9D98-FA8761A86810}" type="datetimeFigureOut">
              <a:rPr lang="nl-NL" smtClean="0"/>
              <a:t>30-4-2019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766763"/>
            <a:ext cx="5121275" cy="3840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39" tIns="47369" rIns="94739" bIns="47369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5"/>
          </a:xfrm>
          <a:prstGeom prst="rect">
            <a:avLst/>
          </a:prstGeom>
        </p:spPr>
        <p:txBody>
          <a:bodyPr vert="horz" lIns="94739" tIns="47369" rIns="94739" bIns="47369" rtlCol="0"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0"/>
          </a:xfrm>
          <a:prstGeom prst="rect">
            <a:avLst/>
          </a:prstGeom>
        </p:spPr>
        <p:txBody>
          <a:bodyPr vert="horz" lIns="94739" tIns="47369" rIns="94739" bIns="47369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0"/>
          </a:xfrm>
          <a:prstGeom prst="rect">
            <a:avLst/>
          </a:prstGeom>
        </p:spPr>
        <p:txBody>
          <a:bodyPr vert="horz" lIns="94739" tIns="47369" rIns="94739" bIns="47369" rtlCol="0" anchor="b"/>
          <a:lstStyle>
            <a:lvl1pPr algn="r">
              <a:defRPr sz="1300"/>
            </a:lvl1pPr>
          </a:lstStyle>
          <a:p>
            <a:fld id="{AE60F758-F293-4DAB-A1C4-96D781A10E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6516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0F758-F293-4DAB-A1C4-96D781A10EE9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5946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60F758-F293-4DAB-A1C4-96D781A10EE9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85984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Absolute</a:t>
            </a:r>
            <a:r>
              <a:rPr lang="nl-NL" baseline="0" dirty="0"/>
              <a:t> aantallen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0F758-F293-4DAB-A1C4-96D781A10EE9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21492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60F758-F293-4DAB-A1C4-96D781A10EE9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86765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0F758-F293-4DAB-A1C4-96D781A10EE9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53630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0F758-F293-4DAB-A1C4-96D781A10EE9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3542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60F758-F293-4DAB-A1C4-96D781A10EE9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4074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0F758-F293-4DAB-A1C4-96D781A10EE9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4178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Dit is totaal, alle 7 niveaus. Links zie je het percentage (hoogte van de staven) en aantallen is absolute aantallen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0F758-F293-4DAB-A1C4-96D781A10EE9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050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60F758-F293-4DAB-A1C4-96D781A10EE9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5911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0F758-F293-4DAB-A1C4-96D781A10EE9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98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60F758-F293-4DAB-A1C4-96D781A10EE9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77721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0F758-F293-4DAB-A1C4-96D781A10EE9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39224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0F758-F293-4DAB-A1C4-96D781A10EE9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8006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jdelijke aanduiding voor afbeelding 6"/>
          <p:cNvSpPr>
            <a:spLocks noGrp="1"/>
          </p:cNvSpPr>
          <p:nvPr>
            <p:ph type="pic" sz="quarter" idx="15"/>
          </p:nvPr>
        </p:nvSpPr>
        <p:spPr>
          <a:xfrm>
            <a:off x="0" y="2364025"/>
            <a:ext cx="1996593" cy="2114212"/>
          </a:xfrm>
          <a:solidFill>
            <a:schemeClr val="accent5"/>
          </a:solidFill>
        </p:spPr>
        <p:txBody>
          <a:bodyPr anchor="ctr" anchorCtr="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7" name="Tijdelijke aanduiding voor afbeelding 6"/>
          <p:cNvSpPr>
            <a:spLocks noGrp="1"/>
          </p:cNvSpPr>
          <p:nvPr>
            <p:ph type="pic" sz="quarter" idx="13"/>
          </p:nvPr>
        </p:nvSpPr>
        <p:spPr>
          <a:xfrm>
            <a:off x="0" y="194092"/>
            <a:ext cx="1996593" cy="2105042"/>
          </a:xfrm>
          <a:solidFill>
            <a:schemeClr val="accent5"/>
          </a:solidFill>
        </p:spPr>
        <p:txBody>
          <a:bodyPr anchor="ctr" anchorCtr="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202755" y="2456736"/>
            <a:ext cx="6586675" cy="2114212"/>
          </a:xfrm>
        </p:spPr>
        <p:txBody>
          <a:bodyPr anchor="b"/>
          <a:lstStyle>
            <a:lvl1pPr algn="l">
              <a:lnSpc>
                <a:spcPct val="110000"/>
              </a:lnSpc>
              <a:defRPr sz="3600">
                <a:solidFill>
                  <a:srgbClr val="353435"/>
                </a:solidFill>
              </a:defRPr>
            </a:lvl1pPr>
          </a:lstStyle>
          <a:p>
            <a:r>
              <a:rPr lang="en-US" dirty="0"/>
              <a:t>Test </a:t>
            </a:r>
            <a:r>
              <a:rPr lang="en-US" dirty="0" err="1"/>
              <a:t>kopregel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2202755" y="4741399"/>
            <a:ext cx="6592285" cy="923269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Test </a:t>
            </a:r>
            <a:r>
              <a:rPr lang="en-US" dirty="0" err="1"/>
              <a:t>subkop</a:t>
            </a:r>
            <a:endParaRPr lang="nl-NL" dirty="0"/>
          </a:p>
        </p:txBody>
      </p:sp>
      <p:pic>
        <p:nvPicPr>
          <p:cNvPr id="12" name="Picture 11" descr="curve-afgesnede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345" y="5188527"/>
            <a:ext cx="1461655" cy="1669473"/>
          </a:xfrm>
          <a:prstGeom prst="rect">
            <a:avLst/>
          </a:prstGeom>
        </p:spPr>
      </p:pic>
      <p:pic>
        <p:nvPicPr>
          <p:cNvPr id="15" name="Picture 14" descr="logo-volledig-hollandrijnland-pp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38" y="166277"/>
            <a:ext cx="1717734" cy="1465366"/>
          </a:xfrm>
          <a:prstGeom prst="rect">
            <a:avLst/>
          </a:prstGeom>
        </p:spPr>
      </p:pic>
      <p:sp>
        <p:nvSpPr>
          <p:cNvPr id="19" name="Tijdelijke aanduiding voor afbeelding 6"/>
          <p:cNvSpPr>
            <a:spLocks noGrp="1"/>
          </p:cNvSpPr>
          <p:nvPr>
            <p:ph type="pic" sz="quarter" idx="16"/>
          </p:nvPr>
        </p:nvSpPr>
        <p:spPr>
          <a:xfrm>
            <a:off x="0" y="4546708"/>
            <a:ext cx="1996593" cy="2114212"/>
          </a:xfrm>
          <a:solidFill>
            <a:schemeClr val="accent5"/>
          </a:solidFill>
        </p:spPr>
        <p:txBody>
          <a:bodyPr anchor="ctr" anchorCtr="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61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9937" y="166873"/>
            <a:ext cx="7049012" cy="1056859"/>
          </a:xfrm>
        </p:spPr>
        <p:txBody>
          <a:bodyPr anchor="t"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04636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9937" y="167484"/>
            <a:ext cx="7049012" cy="1056248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9936" y="1329026"/>
            <a:ext cx="3484861" cy="4557867"/>
          </a:xfrm>
        </p:spPr>
        <p:txBody>
          <a:bodyPr vert="horz" lIns="36000" tIns="36000" rIns="36000" bIns="36000" rtlCol="0">
            <a:noAutofit/>
          </a:bodyPr>
          <a:lstStyle>
            <a:lvl1pPr>
              <a:defRPr lang="nl-NL" smtClean="0"/>
            </a:lvl1pPr>
            <a:lvl2pPr>
              <a:defRPr lang="nl-NL" smtClean="0"/>
            </a:lvl2pPr>
            <a:lvl3pPr>
              <a:defRPr lang="nl-NL" smtClean="0"/>
            </a:lvl3pPr>
            <a:lvl4pPr>
              <a:defRPr lang="nl-NL" smtClean="0"/>
            </a:lvl4pPr>
            <a:lvl5pPr>
              <a:defRPr lang="nl-NL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024087" y="1329026"/>
            <a:ext cx="3484861" cy="4557867"/>
          </a:xfrm>
        </p:spPr>
        <p:txBody>
          <a:bodyPr vert="horz" lIns="36000" tIns="36000" rIns="36000" bIns="36000" rtlCol="0">
            <a:noAutofit/>
          </a:bodyPr>
          <a:lstStyle>
            <a:lvl1pPr>
              <a:defRPr lang="nl-NL" smtClean="0"/>
            </a:lvl1pPr>
            <a:lvl2pPr>
              <a:defRPr lang="nl-NL" smtClean="0"/>
            </a:lvl2pPr>
            <a:lvl3pPr>
              <a:defRPr lang="nl-NL" smtClean="0"/>
            </a:lvl3pPr>
            <a:lvl4pPr>
              <a:defRPr lang="nl-NL" smtClean="0"/>
            </a:lvl4pPr>
            <a:lvl5pPr>
              <a:defRPr lang="nl-NL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746340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9937" y="166873"/>
            <a:ext cx="7049012" cy="1056859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611949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7" name="Tijdelijke aanduiding voor afbeelding 6"/>
          <p:cNvSpPr>
            <a:spLocks noGrp="1"/>
          </p:cNvSpPr>
          <p:nvPr>
            <p:ph type="pic" sz="quarter" idx="13"/>
          </p:nvPr>
        </p:nvSpPr>
        <p:spPr>
          <a:xfrm>
            <a:off x="0" y="1329026"/>
            <a:ext cx="9144000" cy="4465162"/>
          </a:xfrm>
          <a:solidFill>
            <a:schemeClr val="accent5"/>
          </a:solidFill>
        </p:spPr>
        <p:txBody>
          <a:bodyPr anchor="ctr" anchorCtr="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</a:p>
        </p:txBody>
      </p:sp>
      <p:pic>
        <p:nvPicPr>
          <p:cNvPr id="8" name="Picture 7" descr="curve-afgesnede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345" y="5188527"/>
            <a:ext cx="1461655" cy="1669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95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foto'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6"/>
          <p:cNvSpPr>
            <a:spLocks noGrp="1"/>
          </p:cNvSpPr>
          <p:nvPr>
            <p:ph type="pic" sz="quarter" idx="15"/>
          </p:nvPr>
        </p:nvSpPr>
        <p:spPr>
          <a:xfrm>
            <a:off x="4610438" y="1329026"/>
            <a:ext cx="4536000" cy="4465162"/>
          </a:xfrm>
          <a:solidFill>
            <a:schemeClr val="accent5"/>
          </a:solidFill>
        </p:spPr>
        <p:txBody>
          <a:bodyPr anchor="ctr" anchorCtr="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7" name="Tijdelijke aanduiding voor afbeelding 6"/>
          <p:cNvSpPr>
            <a:spLocks noGrp="1"/>
          </p:cNvSpPr>
          <p:nvPr>
            <p:ph type="pic" sz="quarter" idx="13"/>
          </p:nvPr>
        </p:nvSpPr>
        <p:spPr>
          <a:xfrm>
            <a:off x="0" y="1329026"/>
            <a:ext cx="4536000" cy="4465162"/>
          </a:xfrm>
          <a:solidFill>
            <a:schemeClr val="accent5"/>
          </a:solidFill>
        </p:spPr>
        <p:txBody>
          <a:bodyPr anchor="ctr" anchorCtr="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</a:p>
        </p:txBody>
      </p:sp>
      <p:pic>
        <p:nvPicPr>
          <p:cNvPr id="8" name="Picture 7" descr="curve-afgesnede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345" y="5188527"/>
            <a:ext cx="1461655" cy="1669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457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nd of tuss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-hollandrijnland-RGB-bi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848" y="1035823"/>
            <a:ext cx="4062535" cy="3349220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2095090" y="5208380"/>
            <a:ext cx="4885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err="1">
                <a:solidFill>
                  <a:schemeClr val="tx2"/>
                </a:solidFill>
              </a:rPr>
              <a:t>www.hollandrijnland.nl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444974" y="6233048"/>
            <a:ext cx="82134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tx2"/>
                </a:solidFill>
              </a:rPr>
              <a:t>Holland </a:t>
            </a:r>
            <a:r>
              <a:rPr lang="en-US" sz="1000" dirty="0" err="1">
                <a:solidFill>
                  <a:schemeClr val="tx2"/>
                </a:solidFill>
              </a:rPr>
              <a:t>Rijnland</a:t>
            </a:r>
            <a:r>
              <a:rPr lang="en-US" sz="1000" dirty="0">
                <a:solidFill>
                  <a:schemeClr val="tx2"/>
                </a:solidFill>
              </a:rPr>
              <a:t> is het </a:t>
            </a:r>
            <a:r>
              <a:rPr lang="en-US" sz="1000" dirty="0" err="1">
                <a:solidFill>
                  <a:schemeClr val="tx2"/>
                </a:solidFill>
              </a:rPr>
              <a:t>samenwerkingsorgaan</a:t>
            </a:r>
            <a:r>
              <a:rPr lang="en-US" sz="1000" dirty="0">
                <a:solidFill>
                  <a:schemeClr val="tx2"/>
                </a:solidFill>
              </a:rPr>
              <a:t> van Alphen </a:t>
            </a:r>
            <a:r>
              <a:rPr lang="en-US" sz="1000" dirty="0" err="1">
                <a:solidFill>
                  <a:schemeClr val="tx2"/>
                </a:solidFill>
              </a:rPr>
              <a:t>aan</a:t>
            </a:r>
            <a:r>
              <a:rPr lang="en-US" sz="1000" dirty="0">
                <a:solidFill>
                  <a:schemeClr val="tx2"/>
                </a:solidFill>
              </a:rPr>
              <a:t> den Rijn, </a:t>
            </a:r>
            <a:r>
              <a:rPr lang="en-US" sz="1000" dirty="0" err="1">
                <a:solidFill>
                  <a:schemeClr val="tx2"/>
                </a:solidFill>
              </a:rPr>
              <a:t>Hillegom</a:t>
            </a:r>
            <a:r>
              <a:rPr lang="en-US" sz="1000" dirty="0">
                <a:solidFill>
                  <a:schemeClr val="tx2"/>
                </a:solidFill>
              </a:rPr>
              <a:t>, </a:t>
            </a:r>
            <a:r>
              <a:rPr lang="en-US" sz="1000" dirty="0" err="1">
                <a:solidFill>
                  <a:schemeClr val="tx2"/>
                </a:solidFill>
              </a:rPr>
              <a:t>Kaag</a:t>
            </a:r>
            <a:r>
              <a:rPr lang="en-US" sz="1000" dirty="0">
                <a:solidFill>
                  <a:schemeClr val="tx2"/>
                </a:solidFill>
              </a:rPr>
              <a:t> en </a:t>
            </a:r>
            <a:r>
              <a:rPr lang="en-US" sz="1000" dirty="0" err="1">
                <a:solidFill>
                  <a:schemeClr val="tx2"/>
                </a:solidFill>
              </a:rPr>
              <a:t>Braassem</a:t>
            </a:r>
            <a:r>
              <a:rPr lang="en-US" sz="1000" dirty="0">
                <a:solidFill>
                  <a:schemeClr val="tx2"/>
                </a:solidFill>
              </a:rPr>
              <a:t>,</a:t>
            </a:r>
            <a:r>
              <a:rPr lang="en-US" sz="1000" baseline="0" dirty="0">
                <a:solidFill>
                  <a:schemeClr val="tx2"/>
                </a:solidFill>
              </a:rPr>
              <a:t> </a:t>
            </a:r>
            <a:r>
              <a:rPr lang="en-US" sz="1000" baseline="0" dirty="0" err="1">
                <a:solidFill>
                  <a:schemeClr val="tx2"/>
                </a:solidFill>
              </a:rPr>
              <a:t>Katwijk</a:t>
            </a:r>
            <a:r>
              <a:rPr lang="en-US" sz="1000" baseline="0" dirty="0">
                <a:solidFill>
                  <a:schemeClr val="tx2"/>
                </a:solidFill>
              </a:rPr>
              <a:t>, Leiden, </a:t>
            </a:r>
            <a:r>
              <a:rPr lang="en-US" sz="1000" baseline="0" dirty="0" err="1">
                <a:solidFill>
                  <a:schemeClr val="tx2"/>
                </a:solidFill>
              </a:rPr>
              <a:t>Leiderdorp</a:t>
            </a:r>
            <a:r>
              <a:rPr lang="en-US" sz="1000" baseline="0" dirty="0">
                <a:solidFill>
                  <a:schemeClr val="tx2"/>
                </a:solidFill>
              </a:rPr>
              <a:t>, </a:t>
            </a:r>
            <a:r>
              <a:rPr lang="en-US" sz="1000" baseline="0" dirty="0" err="1">
                <a:solidFill>
                  <a:schemeClr val="tx2"/>
                </a:solidFill>
              </a:rPr>
              <a:t>Lisse</a:t>
            </a:r>
            <a:r>
              <a:rPr lang="en-US" sz="1000" baseline="0" dirty="0">
                <a:solidFill>
                  <a:schemeClr val="tx2"/>
                </a:solidFill>
              </a:rPr>
              <a:t>, </a:t>
            </a:r>
            <a:r>
              <a:rPr lang="en-US" sz="1000" baseline="0" dirty="0" err="1">
                <a:solidFill>
                  <a:schemeClr val="tx2"/>
                </a:solidFill>
              </a:rPr>
              <a:t>Nieuwkoop</a:t>
            </a:r>
            <a:r>
              <a:rPr lang="en-US" sz="1000" baseline="0" dirty="0">
                <a:solidFill>
                  <a:schemeClr val="tx2"/>
                </a:solidFill>
              </a:rPr>
              <a:t>, </a:t>
            </a:r>
            <a:r>
              <a:rPr lang="en-US" sz="1000" baseline="0" dirty="0" err="1">
                <a:solidFill>
                  <a:schemeClr val="tx2"/>
                </a:solidFill>
              </a:rPr>
              <a:t>Noordwijk</a:t>
            </a:r>
            <a:r>
              <a:rPr lang="en-US" sz="1000" baseline="0" dirty="0">
                <a:solidFill>
                  <a:schemeClr val="tx2"/>
                </a:solidFill>
              </a:rPr>
              <a:t>, </a:t>
            </a:r>
            <a:r>
              <a:rPr lang="en-US" sz="1000" baseline="0" dirty="0" err="1">
                <a:solidFill>
                  <a:schemeClr val="tx2"/>
                </a:solidFill>
              </a:rPr>
              <a:t>Noordwijkerhout</a:t>
            </a:r>
            <a:r>
              <a:rPr lang="en-US" sz="1000" baseline="0" dirty="0">
                <a:solidFill>
                  <a:schemeClr val="tx2"/>
                </a:solidFill>
              </a:rPr>
              <a:t>, </a:t>
            </a:r>
            <a:r>
              <a:rPr lang="en-US" sz="1000" baseline="0" dirty="0" err="1">
                <a:solidFill>
                  <a:schemeClr val="tx2"/>
                </a:solidFill>
              </a:rPr>
              <a:t>Oegstgeest</a:t>
            </a:r>
            <a:r>
              <a:rPr lang="en-US" sz="1000" baseline="0" dirty="0">
                <a:solidFill>
                  <a:schemeClr val="tx2"/>
                </a:solidFill>
              </a:rPr>
              <a:t>, </a:t>
            </a:r>
            <a:r>
              <a:rPr lang="en-US" sz="1000" baseline="0" dirty="0" err="1">
                <a:solidFill>
                  <a:schemeClr val="tx2"/>
                </a:solidFill>
              </a:rPr>
              <a:t>Tevlingen</a:t>
            </a:r>
            <a:r>
              <a:rPr lang="en-US" sz="1000" baseline="0" dirty="0">
                <a:solidFill>
                  <a:schemeClr val="tx2"/>
                </a:solidFill>
              </a:rPr>
              <a:t>, </a:t>
            </a:r>
            <a:r>
              <a:rPr lang="en-US" sz="1000" baseline="0" dirty="0" err="1">
                <a:solidFill>
                  <a:schemeClr val="tx2"/>
                </a:solidFill>
              </a:rPr>
              <a:t>Voorschoten</a:t>
            </a:r>
            <a:r>
              <a:rPr lang="en-US" sz="1000" baseline="0" dirty="0">
                <a:solidFill>
                  <a:schemeClr val="tx2"/>
                </a:solidFill>
              </a:rPr>
              <a:t> en </a:t>
            </a:r>
            <a:r>
              <a:rPr lang="en-US" sz="1000" baseline="0" dirty="0" err="1">
                <a:solidFill>
                  <a:schemeClr val="tx2"/>
                </a:solidFill>
              </a:rPr>
              <a:t>Zoeterwoude</a:t>
            </a:r>
            <a:endParaRPr lang="en-US" sz="1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125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-1" y="6220653"/>
            <a:ext cx="287381" cy="28739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9937" y="166277"/>
            <a:ext cx="7049012" cy="992560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9937" y="1329026"/>
            <a:ext cx="7049012" cy="4557868"/>
          </a:xfrm>
          <a:prstGeom prst="rect">
            <a:avLst/>
          </a:prstGeom>
        </p:spPr>
        <p:txBody>
          <a:bodyPr vert="horz" lIns="36000" tIns="36000" rIns="36000" bIns="36000" rtlCol="0">
            <a:no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9" name="Picture 8" descr="curve-afgesneden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345" y="5188527"/>
            <a:ext cx="1461655" cy="1669473"/>
          </a:xfrm>
          <a:prstGeom prst="rect">
            <a:avLst/>
          </a:prstGeom>
        </p:spPr>
      </p:pic>
      <p:pic>
        <p:nvPicPr>
          <p:cNvPr id="10" name="Picture 9" descr="logo-hollandrijnland-ppt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345" y="166277"/>
            <a:ext cx="1307427" cy="39656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-18541" y="6255517"/>
            <a:ext cx="3579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B4D38B4-8E72-724C-AD2C-5A5F9F1A99BB}" type="slidenum">
              <a:rPr lang="en-US" sz="800" smtClean="0">
                <a:solidFill>
                  <a:schemeClr val="bg1"/>
                </a:solidFill>
              </a:rPr>
              <a:t>‹nr.›</a:t>
            </a:fld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976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81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44000" indent="-216000" algn="l" defTabSz="914400" rtl="0" eaLnBrk="1" latinLnBrk="0" hangingPunct="1">
        <a:lnSpc>
          <a:spcPct val="110000"/>
        </a:lnSpc>
        <a:spcBef>
          <a:spcPct val="20000"/>
        </a:spcBef>
        <a:buClr>
          <a:schemeClr val="tx2"/>
        </a:buClr>
        <a:buSzPct val="90000"/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216000" algn="l" defTabSz="914400" rtl="0" eaLnBrk="1" latinLnBrk="0" hangingPunct="1">
        <a:lnSpc>
          <a:spcPct val="110000"/>
        </a:lnSpc>
        <a:spcBef>
          <a:spcPct val="20000"/>
        </a:spcBef>
        <a:buClr>
          <a:schemeClr val="tx2"/>
        </a:buClr>
        <a:buSzPct val="90000"/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48000" indent="-216000" algn="l" defTabSz="914400" rtl="0" eaLnBrk="1" latinLnBrk="0" hangingPunct="1">
        <a:lnSpc>
          <a:spcPct val="110000"/>
        </a:lnSpc>
        <a:spcBef>
          <a:spcPct val="20000"/>
        </a:spcBef>
        <a:buClr>
          <a:schemeClr val="tx2"/>
        </a:buClr>
        <a:buSzPct val="90000"/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4000" indent="-216000" algn="l" defTabSz="914400" rtl="0" eaLnBrk="1" latinLnBrk="0" hangingPunct="1">
        <a:lnSpc>
          <a:spcPct val="110000"/>
        </a:lnSpc>
        <a:spcBef>
          <a:spcPct val="20000"/>
        </a:spcBef>
        <a:buClr>
          <a:schemeClr val="tx2"/>
        </a:buClr>
        <a:buSzPct val="90000"/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087200" indent="-216000" algn="l" defTabSz="914400" rtl="0" eaLnBrk="1" latinLnBrk="0" hangingPunct="1">
        <a:lnSpc>
          <a:spcPct val="110000"/>
        </a:lnSpc>
        <a:spcBef>
          <a:spcPct val="20000"/>
        </a:spcBef>
        <a:buClr>
          <a:schemeClr val="tx2"/>
        </a:buClr>
        <a:buSzPct val="90000"/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ijdelijke aanduiding voor afbeelding 6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23" r="14423"/>
          <a:stretch>
            <a:fillRect/>
          </a:stretch>
        </p:blipFill>
        <p:spPr/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02755" y="1508046"/>
            <a:ext cx="6586675" cy="2114212"/>
          </a:xfrm>
        </p:spPr>
        <p:txBody>
          <a:bodyPr/>
          <a:lstStyle/>
          <a:p>
            <a:r>
              <a:rPr lang="en-US" dirty="0"/>
              <a:t>VSV </a:t>
            </a:r>
            <a:r>
              <a:rPr lang="en-US" dirty="0" err="1"/>
              <a:t>Analyse</a:t>
            </a:r>
            <a:r>
              <a:rPr lang="en-US" dirty="0"/>
              <a:t> 2017-2018	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RMC </a:t>
            </a:r>
            <a:r>
              <a:rPr lang="en-US" dirty="0" err="1"/>
              <a:t>regio</a:t>
            </a:r>
            <a:r>
              <a:rPr lang="en-US" dirty="0"/>
              <a:t> Zuid-Holland Noord </a:t>
            </a:r>
          </a:p>
          <a:p>
            <a:r>
              <a:rPr lang="en-US" dirty="0" err="1"/>
              <a:t>Voorlopige</a:t>
            </a:r>
            <a:r>
              <a:rPr lang="en-US" dirty="0"/>
              <a:t> </a:t>
            </a:r>
            <a:r>
              <a:rPr lang="en-US" dirty="0" err="1"/>
              <a:t>cijfers</a:t>
            </a:r>
            <a:r>
              <a:rPr lang="en-US" dirty="0"/>
              <a:t> 2017-2018</a:t>
            </a:r>
          </a:p>
        </p:txBody>
      </p:sp>
      <p:pic>
        <p:nvPicPr>
          <p:cNvPr id="9" name="Tijdelijke aanduiding voor afbeelding 8"/>
          <p:cNvPicPr>
            <a:picLocks noGrp="1" noChangeAspect="1"/>
          </p:cNvPicPr>
          <p:nvPr>
            <p:ph type="pic" sz="quarter" idx="16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83" r="14583"/>
          <a:stretch>
            <a:fillRect/>
          </a:stretch>
        </p:blipFill>
        <p:spPr/>
      </p:pic>
      <p:pic>
        <p:nvPicPr>
          <p:cNvPr id="11" name="Tijdelijke aanduiding voor afbeelding 10"/>
          <p:cNvPicPr>
            <a:picLocks noGrp="1" noChangeAspect="1"/>
          </p:cNvPicPr>
          <p:nvPr>
            <p:ph type="pic" sz="quarter" idx="15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83" r="14583"/>
          <a:stretch>
            <a:fillRect/>
          </a:stretch>
        </p:blipFill>
        <p:spPr/>
      </p:pic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964"/>
          <a:stretch/>
        </p:blipFill>
        <p:spPr>
          <a:xfrm>
            <a:off x="5092221" y="185546"/>
            <a:ext cx="3888000" cy="565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246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5C96DD-7169-4E30-BF47-EFF265697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Minder VMBO gediplomeerden vallen uit in de zomer</a:t>
            </a:r>
          </a:p>
        </p:txBody>
      </p:sp>
      <p:graphicFrame>
        <p:nvGraphicFramePr>
          <p:cNvPr id="4" name="Grafiek 3">
            <a:extLst>
              <a:ext uri="{FF2B5EF4-FFF2-40B4-BE49-F238E27FC236}">
                <a16:creationId xmlns:a16="http://schemas.microsoft.com/office/drawing/2014/main" id="{7F599EFE-DFDA-47C1-925B-6981AFB16E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1283255"/>
              </p:ext>
            </p:extLst>
          </p:nvPr>
        </p:nvGraphicFramePr>
        <p:xfrm>
          <a:off x="802393" y="1398717"/>
          <a:ext cx="72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9891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Extra inzet op VMBO bovenbouw betaalt zich uit door…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9937" y="1233346"/>
            <a:ext cx="7339357" cy="4557868"/>
          </a:xfrm>
        </p:spPr>
        <p:txBody>
          <a:bodyPr/>
          <a:lstStyle/>
          <a:p>
            <a:pPr marL="285750" indent="-285750"/>
            <a:r>
              <a:rPr lang="nl-NL" dirty="0"/>
              <a:t>Meer aandacht vroeg aanmelden en warme overdracht</a:t>
            </a:r>
            <a:br>
              <a:rPr lang="nl-NL" dirty="0"/>
            </a:br>
            <a:endParaRPr lang="nl-NL" dirty="0"/>
          </a:p>
          <a:p>
            <a:pPr marL="285750" indent="-285750"/>
            <a:r>
              <a:rPr lang="nl-NL" dirty="0"/>
              <a:t>Organisatie eerste overstaptafel (RBL, </a:t>
            </a:r>
            <a:r>
              <a:rPr lang="nl-NL" dirty="0" err="1"/>
              <a:t>mboRijnland</a:t>
            </a:r>
            <a:r>
              <a:rPr lang="nl-NL" dirty="0"/>
              <a:t> &amp; decanen)</a:t>
            </a:r>
            <a:br>
              <a:rPr lang="nl-NL" dirty="0"/>
            </a:br>
            <a:endParaRPr lang="nl-NL" dirty="0"/>
          </a:p>
          <a:p>
            <a:pPr marL="285750" indent="-285750"/>
            <a:r>
              <a:rPr lang="nl-NL" dirty="0"/>
              <a:t>Zomeractie </a:t>
            </a:r>
            <a:r>
              <a:rPr lang="nl-NL" dirty="0" err="1"/>
              <a:t>mboRijnland</a:t>
            </a:r>
            <a:r>
              <a:rPr lang="nl-NL" dirty="0"/>
              <a:t> bij jongeren die niet op komen dagen begin schooljaar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58614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03E367-A301-4C35-AC9E-02A1C93F3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MBO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4A12DB-79F9-4482-8123-3B3AEE227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9316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C85AB9-24EE-4484-B8E9-C2925E375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stijging in 2017 – 2018 zit in het mbo bij MBO niveau 2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A0D73C17-B598-408B-824B-8AC34507E5FB}"/>
              </a:ext>
            </a:extLst>
          </p:cNvPr>
          <p:cNvSpPr txBox="1"/>
          <p:nvPr/>
        </p:nvSpPr>
        <p:spPr>
          <a:xfrm>
            <a:off x="3490566" y="1960126"/>
            <a:ext cx="31229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Uitvalstijging zowel bij BOL als BBL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D879AAAD-C962-465F-B9B8-2A4990A447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898" y="1089000"/>
            <a:ext cx="7212204" cy="46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207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Toename uitval MBO-2 met name op </a:t>
            </a:r>
            <a:r>
              <a:rPr lang="nl-NL" dirty="0" err="1"/>
              <a:t>Wellant</a:t>
            </a:r>
            <a:r>
              <a:rPr lang="nl-NL" dirty="0"/>
              <a:t> en Mondriaan</a:t>
            </a:r>
            <a:endParaRPr lang="nl-NL" dirty="0">
              <a:highlight>
                <a:srgbClr val="FFFF00"/>
              </a:highlight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001CA5E2-13BB-42D5-A11A-3D4CCE25F92F}"/>
              </a:ext>
            </a:extLst>
          </p:cNvPr>
          <p:cNvSpPr txBox="1"/>
          <p:nvPr/>
        </p:nvSpPr>
        <p:spPr>
          <a:xfrm>
            <a:off x="1656261" y="6179574"/>
            <a:ext cx="6518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Let op: betreft alleen jongeren woonachtig in onze RMC-regio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8E7C3041-9E14-4D0C-BF66-1501CC8533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951" y="1087933"/>
            <a:ext cx="7206097" cy="468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008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69AFD1-0783-45E1-B051-2AF6F7480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937" y="190851"/>
            <a:ext cx="7049012" cy="1056859"/>
          </a:xfrm>
        </p:spPr>
        <p:txBody>
          <a:bodyPr/>
          <a:lstStyle/>
          <a:p>
            <a:r>
              <a:rPr lang="nl-NL" dirty="0"/>
              <a:t>Uitval mbo 2 neemt met name toe in de volgende domeinen:</a:t>
            </a:r>
          </a:p>
        </p:txBody>
      </p:sp>
      <p:sp>
        <p:nvSpPr>
          <p:cNvPr id="4" name="Tijdelijke aanduiding voor inhoud 4">
            <a:extLst>
              <a:ext uri="{FF2B5EF4-FFF2-40B4-BE49-F238E27FC236}">
                <a16:creationId xmlns:a16="http://schemas.microsoft.com/office/drawing/2014/main" id="{66438367-8D9A-458C-ABD9-C4CC5088DA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937" y="1233346"/>
            <a:ext cx="3689154" cy="4557868"/>
          </a:xfrm>
        </p:spPr>
        <p:txBody>
          <a:bodyPr/>
          <a:lstStyle/>
          <a:p>
            <a:pPr marL="0" lvl="0" indent="0">
              <a:buNone/>
            </a:pPr>
            <a:br>
              <a:rPr lang="nl-NL" i="1" dirty="0"/>
            </a:br>
            <a:r>
              <a:rPr lang="nl-NL" i="1" dirty="0" err="1"/>
              <a:t>mboRijnland</a:t>
            </a:r>
            <a:r>
              <a:rPr lang="nl-NL" i="1" dirty="0"/>
              <a:t>:</a:t>
            </a:r>
          </a:p>
          <a:p>
            <a:pPr marL="285750" lvl="0" indent="-285750">
              <a:buFontTx/>
              <a:buChar char="-"/>
            </a:pPr>
            <a:r>
              <a:rPr lang="nl-NL" dirty="0"/>
              <a:t>Bouw en Infra</a:t>
            </a:r>
          </a:p>
          <a:p>
            <a:pPr marL="285750" lvl="0" indent="-285750">
              <a:buFontTx/>
              <a:buChar char="-"/>
            </a:pPr>
            <a:r>
              <a:rPr lang="nl-NL" dirty="0"/>
              <a:t>Handel en Ondernemerschap</a:t>
            </a:r>
          </a:p>
          <a:p>
            <a:pPr marL="285750" lvl="0" indent="-285750">
              <a:buFontTx/>
              <a:buChar char="-"/>
            </a:pPr>
            <a:r>
              <a:rPr lang="nl-NL" dirty="0"/>
              <a:t>Veiligheid en Sport</a:t>
            </a:r>
          </a:p>
          <a:p>
            <a:pPr marL="0" lvl="0" indent="0">
              <a:buNone/>
            </a:pPr>
            <a:endParaRPr lang="nl-NL" i="1" dirty="0"/>
          </a:p>
          <a:p>
            <a:pPr marL="0" lvl="0" indent="0">
              <a:buNone/>
            </a:pPr>
            <a:r>
              <a:rPr lang="nl-NL" i="1" dirty="0"/>
              <a:t>ROC Mondriaan:</a:t>
            </a:r>
          </a:p>
          <a:p>
            <a:pPr marL="285750" lvl="0" indent="-285750">
              <a:buFontTx/>
              <a:buChar char="-"/>
            </a:pPr>
            <a:r>
              <a:rPr lang="nl-NL" dirty="0"/>
              <a:t>Veiligheid en sport</a:t>
            </a:r>
          </a:p>
          <a:p>
            <a:pPr marL="0" lvl="0" indent="0">
              <a:buNone/>
            </a:pPr>
            <a:endParaRPr lang="nl-NL" i="1" dirty="0"/>
          </a:p>
          <a:p>
            <a:pPr marL="0" lvl="0" indent="0">
              <a:buNone/>
            </a:pPr>
            <a:r>
              <a:rPr lang="nl-NL" i="1" dirty="0" err="1"/>
              <a:t>Wellant</a:t>
            </a:r>
            <a:r>
              <a:rPr lang="nl-NL" i="1" dirty="0"/>
              <a:t> (locatie Rijnsburg): </a:t>
            </a:r>
          </a:p>
          <a:p>
            <a:pPr marL="285750" lvl="0" indent="-285750">
              <a:buFontTx/>
              <a:buChar char="-"/>
            </a:pPr>
            <a:r>
              <a:rPr lang="nl-NL" dirty="0"/>
              <a:t>Voedsel, natuur en leefomgeving	</a:t>
            </a:r>
            <a:endParaRPr lang="nl-NL" i="1" dirty="0"/>
          </a:p>
          <a:p>
            <a:pPr marL="0" lvl="0" indent="0">
              <a:buNone/>
            </a:pPr>
            <a:br>
              <a:rPr lang="nl-NL" i="1" dirty="0"/>
            </a:b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br>
              <a:rPr lang="nl-NL" dirty="0"/>
            </a:br>
            <a:endParaRPr lang="nl-NL" dirty="0"/>
          </a:p>
        </p:txBody>
      </p:sp>
      <p:sp>
        <p:nvSpPr>
          <p:cNvPr id="6" name="Tijdelijke aanduiding voor inhoud 4">
            <a:extLst>
              <a:ext uri="{FF2B5EF4-FFF2-40B4-BE49-F238E27FC236}">
                <a16:creationId xmlns:a16="http://schemas.microsoft.com/office/drawing/2014/main" id="{E3A0B1EC-1C56-4B9D-9A42-3E55E3603DAF}"/>
              </a:ext>
            </a:extLst>
          </p:cNvPr>
          <p:cNvSpPr txBox="1">
            <a:spLocks/>
          </p:cNvSpPr>
          <p:nvPr/>
        </p:nvSpPr>
        <p:spPr>
          <a:xfrm>
            <a:off x="4408034" y="1150066"/>
            <a:ext cx="1398406" cy="4557868"/>
          </a:xfrm>
          <a:prstGeom prst="rect">
            <a:avLst/>
          </a:prstGeom>
        </p:spPr>
        <p:txBody>
          <a:bodyPr vert="horz" lIns="36000" tIns="36000" rIns="36000" bIns="36000" rtlCol="0">
            <a:noAutofit/>
          </a:bodyPr>
          <a:lstStyle>
            <a:lvl1pPr marL="144000" indent="-21600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2000" indent="-21600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8000" indent="-21600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4000" indent="-21600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87200" indent="-21600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charset="2"/>
              <a:buNone/>
            </a:pPr>
            <a:r>
              <a:rPr lang="nl-NL" i="1" dirty="0"/>
              <a:t>2015/2016</a:t>
            </a:r>
            <a:br>
              <a:rPr lang="nl-NL" i="1" dirty="0"/>
            </a:br>
            <a:endParaRPr lang="nl-NL" i="1" dirty="0"/>
          </a:p>
          <a:p>
            <a:pPr marL="0" indent="0">
              <a:buFont typeface="Wingdings" charset="2"/>
              <a:buNone/>
            </a:pPr>
            <a:r>
              <a:rPr lang="nl-NL" i="1" dirty="0"/>
              <a:t>10% (7)</a:t>
            </a:r>
            <a:br>
              <a:rPr lang="nl-NL" i="1" dirty="0"/>
            </a:br>
            <a:r>
              <a:rPr lang="nl-NL" i="1" dirty="0"/>
              <a:t>13% (12)</a:t>
            </a:r>
          </a:p>
          <a:p>
            <a:pPr marL="0" indent="0">
              <a:buFont typeface="Wingdings" charset="2"/>
              <a:buNone/>
            </a:pPr>
            <a:r>
              <a:rPr lang="nl-NL" i="1" dirty="0"/>
              <a:t>10% (11)</a:t>
            </a:r>
            <a:endParaRPr lang="nl-NL" dirty="0"/>
          </a:p>
          <a:p>
            <a:pPr marL="0" indent="0">
              <a:buFont typeface="Wingdings" charset="2"/>
              <a:buNone/>
            </a:pPr>
            <a:endParaRPr lang="nl-NL" dirty="0"/>
          </a:p>
          <a:p>
            <a:pPr marL="0" indent="0">
              <a:buFont typeface="Wingdings" charset="2"/>
              <a:buNone/>
            </a:pPr>
            <a:endParaRPr lang="nl-NL" dirty="0"/>
          </a:p>
          <a:p>
            <a:pPr marL="0" indent="0">
              <a:buFont typeface="Wingdings" charset="2"/>
              <a:buNone/>
            </a:pPr>
            <a:r>
              <a:rPr lang="nl-NL" dirty="0"/>
              <a:t>5% (4)</a:t>
            </a:r>
          </a:p>
          <a:p>
            <a:pPr marL="0" indent="0">
              <a:buFont typeface="Wingdings" charset="2"/>
              <a:buNone/>
            </a:pPr>
            <a:endParaRPr lang="nl-NL" dirty="0"/>
          </a:p>
          <a:p>
            <a:pPr marL="0" indent="0">
              <a:buFont typeface="Wingdings" charset="2"/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4% (3)</a:t>
            </a:r>
          </a:p>
          <a:p>
            <a:pPr marL="0" indent="0">
              <a:buFont typeface="Wingdings" charset="2"/>
              <a:buNone/>
            </a:pPr>
            <a:endParaRPr lang="nl-NL" dirty="0"/>
          </a:p>
        </p:txBody>
      </p:sp>
      <p:sp>
        <p:nvSpPr>
          <p:cNvPr id="7" name="Tijdelijke aanduiding voor inhoud 4">
            <a:extLst>
              <a:ext uri="{FF2B5EF4-FFF2-40B4-BE49-F238E27FC236}">
                <a16:creationId xmlns:a16="http://schemas.microsoft.com/office/drawing/2014/main" id="{96289489-8F7F-4BBA-BF79-57765F1B93FC}"/>
              </a:ext>
            </a:extLst>
          </p:cNvPr>
          <p:cNvSpPr txBox="1">
            <a:spLocks/>
          </p:cNvSpPr>
          <p:nvPr/>
        </p:nvSpPr>
        <p:spPr>
          <a:xfrm>
            <a:off x="5886080" y="1150066"/>
            <a:ext cx="1398406" cy="4557868"/>
          </a:xfrm>
          <a:prstGeom prst="rect">
            <a:avLst/>
          </a:prstGeom>
        </p:spPr>
        <p:txBody>
          <a:bodyPr vert="horz" lIns="36000" tIns="36000" rIns="36000" bIns="36000" rtlCol="0">
            <a:noAutofit/>
          </a:bodyPr>
          <a:lstStyle>
            <a:lvl1pPr marL="144000" indent="-21600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2000" indent="-21600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8000" indent="-21600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4000" indent="-21600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87200" indent="-21600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charset="2"/>
              <a:buNone/>
            </a:pPr>
            <a:r>
              <a:rPr lang="nl-NL" i="1" dirty="0"/>
              <a:t>2016/2017</a:t>
            </a:r>
            <a:br>
              <a:rPr lang="nl-NL" i="1" dirty="0"/>
            </a:br>
            <a:endParaRPr lang="nl-NL" i="1" dirty="0"/>
          </a:p>
          <a:p>
            <a:pPr marL="0" indent="0">
              <a:buFont typeface="Wingdings" charset="2"/>
              <a:buNone/>
            </a:pPr>
            <a:r>
              <a:rPr lang="nl-NL" i="1" dirty="0"/>
              <a:t>7% (5)</a:t>
            </a:r>
            <a:br>
              <a:rPr lang="nl-NL" i="1" dirty="0"/>
            </a:br>
            <a:r>
              <a:rPr lang="nl-NL" i="1" dirty="0"/>
              <a:t>14% (11)</a:t>
            </a:r>
          </a:p>
          <a:p>
            <a:pPr marL="0" indent="0">
              <a:buFont typeface="Wingdings" charset="2"/>
              <a:buNone/>
            </a:pPr>
            <a:r>
              <a:rPr lang="nl-NL" i="1" dirty="0"/>
              <a:t>10% (11)</a:t>
            </a:r>
            <a:endParaRPr lang="nl-NL" dirty="0"/>
          </a:p>
          <a:p>
            <a:pPr marL="0" indent="0">
              <a:buFont typeface="Wingdings" charset="2"/>
              <a:buNone/>
            </a:pPr>
            <a:endParaRPr lang="nl-NL" dirty="0"/>
          </a:p>
          <a:p>
            <a:pPr marL="0" indent="0">
              <a:buFont typeface="Wingdings" charset="2"/>
              <a:buNone/>
            </a:pPr>
            <a:endParaRPr lang="nl-NL" dirty="0"/>
          </a:p>
          <a:p>
            <a:pPr marL="0" indent="0">
              <a:buFont typeface="Wingdings" charset="2"/>
              <a:buNone/>
            </a:pPr>
            <a:r>
              <a:rPr lang="nl-NL" dirty="0"/>
              <a:t>6% (5)</a:t>
            </a:r>
          </a:p>
          <a:p>
            <a:pPr marL="0" indent="0">
              <a:buFont typeface="Wingdings" charset="2"/>
              <a:buNone/>
            </a:pPr>
            <a:endParaRPr lang="nl-NL" dirty="0"/>
          </a:p>
          <a:p>
            <a:pPr marL="0" indent="0">
              <a:buFont typeface="Wingdings" charset="2"/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8% (7)</a:t>
            </a:r>
          </a:p>
          <a:p>
            <a:pPr marL="0" indent="0">
              <a:buFont typeface="Wingdings" charset="2"/>
              <a:buNone/>
            </a:pPr>
            <a:endParaRPr lang="nl-NL" dirty="0"/>
          </a:p>
        </p:txBody>
      </p:sp>
      <p:sp>
        <p:nvSpPr>
          <p:cNvPr id="8" name="Tijdelijke aanduiding voor inhoud 4">
            <a:extLst>
              <a:ext uri="{FF2B5EF4-FFF2-40B4-BE49-F238E27FC236}">
                <a16:creationId xmlns:a16="http://schemas.microsoft.com/office/drawing/2014/main" id="{B76A40AE-217E-4D38-937E-3525AE1B3991}"/>
              </a:ext>
            </a:extLst>
          </p:cNvPr>
          <p:cNvSpPr txBox="1">
            <a:spLocks/>
          </p:cNvSpPr>
          <p:nvPr/>
        </p:nvSpPr>
        <p:spPr>
          <a:xfrm>
            <a:off x="7397985" y="1150066"/>
            <a:ext cx="1398406" cy="4557868"/>
          </a:xfrm>
          <a:prstGeom prst="rect">
            <a:avLst/>
          </a:prstGeom>
        </p:spPr>
        <p:txBody>
          <a:bodyPr vert="horz" lIns="36000" tIns="36000" rIns="36000" bIns="36000" rtlCol="0">
            <a:noAutofit/>
          </a:bodyPr>
          <a:lstStyle>
            <a:lvl1pPr marL="144000" indent="-21600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2000" indent="-21600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8000" indent="-21600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4000" indent="-21600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87200" indent="-21600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charset="2"/>
              <a:buNone/>
            </a:pPr>
            <a:r>
              <a:rPr lang="nl-NL" i="1" dirty="0"/>
              <a:t>2017/2018</a:t>
            </a:r>
            <a:br>
              <a:rPr lang="nl-NL" i="1" dirty="0"/>
            </a:br>
            <a:endParaRPr lang="nl-NL" i="1" dirty="0"/>
          </a:p>
          <a:p>
            <a:pPr marL="0" indent="0">
              <a:buFont typeface="Wingdings" charset="2"/>
              <a:buNone/>
            </a:pPr>
            <a:r>
              <a:rPr lang="nl-NL" i="1" dirty="0"/>
              <a:t>16% (10)</a:t>
            </a:r>
            <a:br>
              <a:rPr lang="nl-NL" i="1" dirty="0"/>
            </a:br>
            <a:r>
              <a:rPr lang="nl-NL" i="1" dirty="0"/>
              <a:t>23% (16)</a:t>
            </a:r>
          </a:p>
          <a:p>
            <a:pPr marL="0" indent="0">
              <a:buFont typeface="Wingdings" charset="2"/>
              <a:buNone/>
            </a:pPr>
            <a:r>
              <a:rPr lang="nl-NL" i="1" dirty="0"/>
              <a:t>26% (18)</a:t>
            </a:r>
            <a:endParaRPr lang="nl-NL" dirty="0"/>
          </a:p>
          <a:p>
            <a:pPr marL="0" indent="0">
              <a:buFont typeface="Wingdings" charset="2"/>
              <a:buNone/>
            </a:pPr>
            <a:endParaRPr lang="nl-NL" dirty="0"/>
          </a:p>
          <a:p>
            <a:pPr marL="0" indent="0">
              <a:buFont typeface="Wingdings" charset="2"/>
              <a:buNone/>
            </a:pPr>
            <a:endParaRPr lang="nl-NL" dirty="0"/>
          </a:p>
          <a:p>
            <a:pPr marL="0" indent="0">
              <a:buFont typeface="Wingdings" charset="2"/>
              <a:buNone/>
            </a:pPr>
            <a:r>
              <a:rPr lang="nl-NL" dirty="0"/>
              <a:t>15% (11)</a:t>
            </a:r>
          </a:p>
          <a:p>
            <a:pPr marL="0" indent="0">
              <a:buFont typeface="Wingdings" charset="2"/>
              <a:buNone/>
            </a:pPr>
            <a:endParaRPr lang="nl-NL" dirty="0"/>
          </a:p>
          <a:p>
            <a:pPr marL="0" indent="0">
              <a:buFont typeface="Wingdings" charset="2"/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17% (15)</a:t>
            </a:r>
          </a:p>
          <a:p>
            <a:pPr marL="0" indent="0">
              <a:buFont typeface="Wingdings" charset="2"/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6641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Mogelijk verklaringen stijging mbo niveau 2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9936" y="983008"/>
            <a:ext cx="7339357" cy="4557868"/>
          </a:xfrm>
        </p:spPr>
        <p:txBody>
          <a:bodyPr/>
          <a:lstStyle/>
          <a:p>
            <a:pPr marL="0" indent="0">
              <a:buNone/>
            </a:pPr>
            <a:r>
              <a:rPr lang="nl-NL" b="1" dirty="0"/>
              <a:t>Algemeen</a:t>
            </a:r>
          </a:p>
          <a:p>
            <a:pPr marL="285750" indent="-285750"/>
            <a:r>
              <a:rPr lang="nl-NL" dirty="0"/>
              <a:t>‘Groenpluk’: Jongeren kiezen er door de aantrekkende economie eerder voor om te gaan werken</a:t>
            </a:r>
          </a:p>
          <a:p>
            <a:pPr marL="285750" indent="-285750"/>
            <a:endParaRPr lang="nl-NL" i="1" dirty="0"/>
          </a:p>
          <a:p>
            <a:pPr marL="285750" indent="-285750"/>
            <a:r>
              <a:rPr lang="nl-NL" dirty="0"/>
              <a:t>Jongeren kiezen relatief ‘makkelijker’ voor MBO niveau 3 en 4. Daardoor daalt het gemiddelde niveau op mbo niveau 2.</a:t>
            </a:r>
            <a:br>
              <a:rPr lang="nl-NL" dirty="0"/>
            </a:br>
            <a:endParaRPr lang="nl-NL" dirty="0"/>
          </a:p>
          <a:p>
            <a:pPr marL="285750" indent="-285750"/>
            <a:r>
              <a:rPr lang="nl-NL" dirty="0"/>
              <a:t>Meer examendeelnemers - zij kunnen zich uitschrijven maar velen halen uiteindelijk examen niet</a:t>
            </a:r>
          </a:p>
          <a:p>
            <a:pPr marL="285750" indent="-285750"/>
            <a:endParaRPr lang="nl-NL" dirty="0"/>
          </a:p>
          <a:p>
            <a:pPr marL="0" indent="0">
              <a:buNone/>
            </a:pPr>
            <a:r>
              <a:rPr lang="nl-NL" b="1" dirty="0"/>
              <a:t>Specifiek</a:t>
            </a:r>
          </a:p>
          <a:p>
            <a:pPr marL="285750" indent="-285750"/>
            <a:r>
              <a:rPr lang="nl-NL" dirty="0"/>
              <a:t>Mogelijk dat er locatie of opleiding - specifieke verklaringen zijn</a:t>
            </a:r>
          </a:p>
          <a:p>
            <a:pPr marL="573750" lvl="1" indent="-285750"/>
            <a:r>
              <a:rPr lang="nl-NL" dirty="0"/>
              <a:t>Check nodig: komen onze RMC-regio conclusies overeen met conclusies op locatieniveau (voor leerlingen uit alle regio’s)?</a:t>
            </a:r>
          </a:p>
          <a:p>
            <a:pPr marL="288000" lvl="1" indent="0">
              <a:buNone/>
            </a:pPr>
            <a:endParaRPr lang="nl-NL" dirty="0"/>
          </a:p>
          <a:p>
            <a:pPr marL="0" indent="0">
              <a:buNone/>
            </a:pPr>
            <a:endParaRPr lang="nl-NL" i="1" dirty="0"/>
          </a:p>
          <a:p>
            <a:pPr marL="0" lvl="0" indent="0">
              <a:buNone/>
            </a:pPr>
            <a:br>
              <a:rPr lang="nl-NL" i="1" dirty="0"/>
            </a:b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4418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Benodigde acties MBO2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9936" y="1329025"/>
            <a:ext cx="7191439" cy="4749045"/>
          </a:xfrm>
        </p:spPr>
        <p:txBody>
          <a:bodyPr/>
          <a:lstStyle/>
          <a:p>
            <a:pPr marL="285750" indent="-285750"/>
            <a:r>
              <a:rPr lang="nl-NL" dirty="0"/>
              <a:t>Duiding zoeken bij opleidingen/locaties met stijgende VSV-cijfers (vooral bij opvallende verschillen met landelijke beeld). Wie is hier aan zet?</a:t>
            </a:r>
          </a:p>
          <a:p>
            <a:pPr marL="285750" indent="-285750"/>
            <a:endParaRPr lang="nl-NL" dirty="0"/>
          </a:p>
          <a:p>
            <a:pPr marL="285750" indent="-285750"/>
            <a:r>
              <a:rPr lang="nl-NL" dirty="0"/>
              <a:t>Sinds sept. 2018 extra instructeurs ingezet bij mbo2-opleidingen Economie en Techniek &amp; ICT. Nu gefinancierd vanuit Leidse VSV-middelen en </a:t>
            </a:r>
            <a:r>
              <a:rPr lang="nl-NL" dirty="0" err="1"/>
              <a:t>mboRijnland</a:t>
            </a:r>
            <a:r>
              <a:rPr lang="nl-NL" dirty="0"/>
              <a:t>. Voorstel: v.a. schooljaar 2019-2020 op nemen in regionale VSV-programma.</a:t>
            </a:r>
          </a:p>
          <a:p>
            <a:pPr marL="285750" indent="-285750"/>
            <a:endParaRPr lang="nl-NL" dirty="0"/>
          </a:p>
          <a:p>
            <a:pPr marL="285750" indent="-285750"/>
            <a:r>
              <a:rPr lang="nl-NL" dirty="0"/>
              <a:t>KTS project mbo 2 met </a:t>
            </a:r>
            <a:r>
              <a:rPr lang="nl-NL" dirty="0" err="1"/>
              <a:t>mboRijnland</a:t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285750" indent="-285750"/>
            <a:endParaRPr lang="nl-NL" dirty="0"/>
          </a:p>
          <a:p>
            <a:pPr marL="285750" indent="-285750"/>
            <a:endParaRPr lang="nl-NL" dirty="0"/>
          </a:p>
          <a:p>
            <a:pPr marL="285750" indent="-285750"/>
            <a:endParaRPr lang="nl-NL" dirty="0"/>
          </a:p>
          <a:p>
            <a:pPr marL="285750" indent="-285750"/>
            <a:endParaRPr lang="nl-NL" dirty="0"/>
          </a:p>
          <a:p>
            <a:pPr marL="285750" indent="-285750"/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0832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E80F53-336A-48BA-8886-04BED89A3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Even terughalen – wat waren de conclusies  over het schooljaar 2016-2017?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0E0DD2-B0DA-465F-8CAC-70C3236B4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937" y="1223732"/>
            <a:ext cx="8330102" cy="5307748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Aantal </a:t>
            </a:r>
            <a:r>
              <a:rPr lang="nl-NL" dirty="0" err="1"/>
              <a:t>VSV’ers</a:t>
            </a:r>
            <a:r>
              <a:rPr lang="nl-NL" dirty="0"/>
              <a:t> stijgt licht, maar is al afgelopen 5 jaar constant</a:t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r>
              <a:rPr lang="nl-NL" dirty="0"/>
              <a:t>Stijging met name in : </a:t>
            </a:r>
          </a:p>
          <a:p>
            <a:pPr marL="288000" lvl="1" indent="0">
              <a:buNone/>
            </a:pPr>
            <a:r>
              <a:rPr lang="nl-NL" dirty="0"/>
              <a:t>- Vmbo bovenbouw</a:t>
            </a:r>
            <a:br>
              <a:rPr lang="nl-NL" dirty="0"/>
            </a:br>
            <a:r>
              <a:rPr lang="nl-NL" dirty="0"/>
              <a:t>- Mbo niveau 3 en 4</a:t>
            </a:r>
            <a:br>
              <a:rPr lang="nl-NL" dirty="0"/>
            </a:br>
            <a:endParaRPr lang="nl-NL" dirty="0"/>
          </a:p>
          <a:p>
            <a:pPr marL="0" lvl="0" indent="0">
              <a:buNone/>
            </a:pPr>
            <a:r>
              <a:rPr lang="nl-NL" dirty="0"/>
              <a:t>Ingezette acties vmbo bovenbouw:</a:t>
            </a:r>
          </a:p>
          <a:p>
            <a:pPr marL="285750" indent="-285750"/>
            <a:r>
              <a:rPr lang="nl-NL" dirty="0"/>
              <a:t>Overstap vo-mbo versterken, met name de zomeruitval</a:t>
            </a:r>
          </a:p>
          <a:p>
            <a:pPr marL="285750" indent="-285750"/>
            <a:r>
              <a:rPr lang="nl-NL" dirty="0"/>
              <a:t>Extra aandacht voor ISK-</a:t>
            </a:r>
            <a:r>
              <a:rPr lang="nl-NL" dirty="0" err="1"/>
              <a:t>uitstromers</a:t>
            </a:r>
            <a:r>
              <a:rPr lang="nl-NL" dirty="0"/>
              <a:t> en statushouders</a:t>
            </a:r>
          </a:p>
          <a:p>
            <a:pPr marL="285750" indent="-285750"/>
            <a:endParaRPr lang="nl-NL" dirty="0"/>
          </a:p>
          <a:p>
            <a:pPr marL="0" indent="0">
              <a:buNone/>
            </a:pPr>
            <a:r>
              <a:rPr lang="nl-NL" dirty="0"/>
              <a:t>Ingezette acties mbo niveau 3 en 4</a:t>
            </a:r>
          </a:p>
          <a:p>
            <a:pPr marL="285750" indent="-285750"/>
            <a:r>
              <a:rPr lang="nl-NL" dirty="0"/>
              <a:t>Starten </a:t>
            </a:r>
            <a:r>
              <a:rPr lang="nl-NL" dirty="0" err="1"/>
              <a:t>Topklas</a:t>
            </a:r>
            <a:r>
              <a:rPr lang="nl-NL" dirty="0"/>
              <a:t> voor studenten niveau 3 en 4</a:t>
            </a:r>
          </a:p>
          <a:p>
            <a:pPr marL="285750" indent="-285750"/>
            <a:r>
              <a:rPr lang="nl-NL" dirty="0"/>
              <a:t>Langdurige ziekte terugdringen door inzet GGD op locatie</a:t>
            </a:r>
          </a:p>
          <a:p>
            <a:pPr marL="285750" indent="-285750"/>
            <a:r>
              <a:rPr lang="nl-NL" dirty="0"/>
              <a:t>Gerichte actie op VO-scholen met veel </a:t>
            </a:r>
            <a:r>
              <a:rPr lang="nl-NL" dirty="0" err="1"/>
              <a:t>switchers</a:t>
            </a:r>
            <a:r>
              <a:rPr lang="nl-NL" dirty="0"/>
              <a:t> 1</a:t>
            </a:r>
            <a:r>
              <a:rPr lang="nl-NL" baseline="30000" dirty="0"/>
              <a:t>e</a:t>
            </a:r>
            <a:r>
              <a:rPr lang="nl-NL" dirty="0"/>
              <a:t> jaar</a:t>
            </a:r>
          </a:p>
          <a:p>
            <a:pPr marL="285750" indent="-285750"/>
            <a:r>
              <a:rPr lang="nl-NL" dirty="0" err="1"/>
              <a:t>Startcoaching</a:t>
            </a:r>
            <a:r>
              <a:rPr lang="nl-NL" dirty="0"/>
              <a:t> alle eerstejaarsgroepen (</a:t>
            </a:r>
            <a:r>
              <a:rPr lang="nl-NL" dirty="0" err="1"/>
              <a:t>mboRijnland</a:t>
            </a:r>
            <a:r>
              <a:rPr lang="nl-NL" dirty="0"/>
              <a:t>)</a:t>
            </a:r>
          </a:p>
          <a:p>
            <a:pPr marL="0" indent="0">
              <a:buNone/>
            </a:pPr>
            <a:endParaRPr lang="nl-NL" dirty="0"/>
          </a:p>
          <a:p>
            <a:pPr marL="285750" indent="-285750"/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06023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9936" y="166873"/>
            <a:ext cx="7335323" cy="1162153"/>
          </a:xfrm>
        </p:spPr>
        <p:txBody>
          <a:bodyPr/>
          <a:lstStyle/>
          <a:p>
            <a:r>
              <a:rPr lang="nl-NL" dirty="0"/>
              <a:t>2018-2019 – opnieuw lichte stijging, maar afgelopen 5 jaar vrij constant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9937" y="1329026"/>
            <a:ext cx="6912413" cy="4557868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graphicFrame>
        <p:nvGraphicFramePr>
          <p:cNvPr id="10" name="Tabel 9">
            <a:extLst>
              <a:ext uri="{FF2B5EF4-FFF2-40B4-BE49-F238E27FC236}">
                <a16:creationId xmlns:a16="http://schemas.microsoft.com/office/drawing/2014/main" id="{B7739481-6383-47BC-860D-05C010F71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479202"/>
              </p:ext>
            </p:extLst>
          </p:nvPr>
        </p:nvGraphicFramePr>
        <p:xfrm>
          <a:off x="579795" y="2162084"/>
          <a:ext cx="5039340" cy="3366887"/>
        </p:xfrm>
        <a:graphic>
          <a:graphicData uri="http://schemas.openxmlformats.org/drawingml/2006/table">
            <a:tbl>
              <a:tblPr firstRow="1" firstCol="1" bandRow="1"/>
              <a:tblGrid>
                <a:gridCol w="1768190">
                  <a:extLst>
                    <a:ext uri="{9D8B030D-6E8A-4147-A177-3AD203B41FA5}">
                      <a16:colId xmlns:a16="http://schemas.microsoft.com/office/drawing/2014/main" val="3282699399"/>
                    </a:ext>
                  </a:extLst>
                </a:gridCol>
                <a:gridCol w="1768190">
                  <a:extLst>
                    <a:ext uri="{9D8B030D-6E8A-4147-A177-3AD203B41FA5}">
                      <a16:colId xmlns:a16="http://schemas.microsoft.com/office/drawing/2014/main" val="3104947693"/>
                    </a:ext>
                  </a:extLst>
                </a:gridCol>
                <a:gridCol w="1502960">
                  <a:extLst>
                    <a:ext uri="{9D8B030D-6E8A-4147-A177-3AD203B41FA5}">
                      <a16:colId xmlns:a16="http://schemas.microsoft.com/office/drawing/2014/main" val="2811629637"/>
                    </a:ext>
                  </a:extLst>
                </a:gridCol>
              </a:tblGrid>
              <a:tr h="575742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1" i="0" u="none" strike="noStrike" dirty="0">
                          <a:effectLst/>
                          <a:latin typeface="+mn-lt"/>
                        </a:rPr>
                        <a:t>Regio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1" i="0" u="none" strike="noStrike">
                          <a:effectLst/>
                          <a:latin typeface="+mn-lt"/>
                        </a:rPr>
                        <a:t>Landelijk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1739928"/>
                  </a:ext>
                </a:extLst>
              </a:tr>
              <a:tr h="558229"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0" i="0" u="none" strike="noStrike" dirty="0">
                          <a:effectLst/>
                          <a:latin typeface="+mn-lt"/>
                        </a:rPr>
                        <a:t>2013 - 2014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0" i="0" u="none" strike="noStrike" dirty="0">
                          <a:effectLst/>
                          <a:latin typeface="+mn-lt"/>
                        </a:rPr>
                        <a:t>1,90%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0" i="0" u="none" strike="noStrike">
                          <a:effectLst/>
                          <a:latin typeface="+mn-lt"/>
                        </a:rPr>
                        <a:t>1,94%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7613108"/>
                  </a:ext>
                </a:extLst>
              </a:tr>
              <a:tr h="558229"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0" i="0" u="none" strike="noStrike" dirty="0">
                          <a:effectLst/>
                          <a:latin typeface="+mn-lt"/>
                        </a:rPr>
                        <a:t>2014 - 2015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0" i="0" u="none" strike="noStrike" dirty="0">
                          <a:effectLst/>
                          <a:latin typeface="+mn-lt"/>
                        </a:rPr>
                        <a:t>1,97%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0" i="0" u="none" strike="noStrike">
                          <a:effectLst/>
                          <a:latin typeface="+mn-lt"/>
                        </a:rPr>
                        <a:t>1,81%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6234843"/>
                  </a:ext>
                </a:extLst>
              </a:tr>
              <a:tr h="558229"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0" i="0" u="none" strike="noStrike" dirty="0">
                          <a:effectLst/>
                          <a:latin typeface="+mn-lt"/>
                        </a:rPr>
                        <a:t>2015 - 2016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0" i="0" u="none" strike="noStrike" dirty="0">
                          <a:effectLst/>
                          <a:latin typeface="+mn-lt"/>
                        </a:rPr>
                        <a:t>1,59%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0" i="0" u="none" strike="noStrike" dirty="0">
                          <a:effectLst/>
                          <a:latin typeface="+mn-lt"/>
                        </a:rPr>
                        <a:t>1,70%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187099"/>
                  </a:ext>
                </a:extLst>
              </a:tr>
              <a:tr h="558229"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0" i="0" u="none" strike="noStrike">
                          <a:effectLst/>
                          <a:latin typeface="+mn-lt"/>
                        </a:rPr>
                        <a:t>2016 - 2017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0" i="0" u="none" strike="noStrike" dirty="0">
                          <a:effectLst/>
                          <a:latin typeface="+mn-lt"/>
                        </a:rPr>
                        <a:t>1,75%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0" i="0" u="none" strike="noStrike" dirty="0">
                          <a:effectLst/>
                          <a:latin typeface="+mn-lt"/>
                        </a:rPr>
                        <a:t>1,75%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0942103"/>
                  </a:ext>
                </a:extLst>
              </a:tr>
              <a:tr h="558229"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0" i="0" u="none" strike="noStrike">
                          <a:effectLst/>
                          <a:latin typeface="+mn-lt"/>
                        </a:rPr>
                        <a:t>2017 - 2018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0" i="0" u="none" strike="noStrike" dirty="0">
                          <a:effectLst/>
                          <a:latin typeface="+mn-lt"/>
                        </a:rPr>
                        <a:t>1,88%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0" i="0" u="none" strike="noStrike" dirty="0">
                          <a:effectLst/>
                          <a:latin typeface="+mn-lt"/>
                        </a:rPr>
                        <a:t>1,89%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8653005"/>
                  </a:ext>
                </a:extLst>
              </a:tr>
            </a:tbl>
          </a:graphicData>
        </a:graphic>
      </p:graphicFrame>
      <p:sp>
        <p:nvSpPr>
          <p:cNvPr id="4" name="Tekstvak 3">
            <a:extLst>
              <a:ext uri="{FF2B5EF4-FFF2-40B4-BE49-F238E27FC236}">
                <a16:creationId xmlns:a16="http://schemas.microsoft.com/office/drawing/2014/main" id="{10BC500E-ACEF-452D-8C77-E3150F25250F}"/>
              </a:ext>
            </a:extLst>
          </p:cNvPr>
          <p:cNvSpPr txBox="1"/>
          <p:nvPr/>
        </p:nvSpPr>
        <p:spPr>
          <a:xfrm>
            <a:off x="6257953" y="3515936"/>
            <a:ext cx="24261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Ontwikkelingen RMC – regio in lijn met landelijke beeld</a:t>
            </a:r>
          </a:p>
        </p:txBody>
      </p:sp>
    </p:spTree>
    <p:extLst>
      <p:ext uri="{BB962C8B-B14F-4D97-AF65-F5344CB8AC3E}">
        <p14:creationId xmlns:p14="http://schemas.microsoft.com/office/powerpoint/2010/main" val="2813244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D301B9-FC63-44D0-8C9B-8E483966F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Voortgezet onderwijs</a:t>
            </a:r>
          </a:p>
        </p:txBody>
      </p:sp>
    </p:spTree>
    <p:extLst>
      <p:ext uri="{BB962C8B-B14F-4D97-AF65-F5344CB8AC3E}">
        <p14:creationId xmlns:p14="http://schemas.microsoft.com/office/powerpoint/2010/main" val="2439821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9936" y="166873"/>
            <a:ext cx="7323893" cy="1056859"/>
          </a:xfrm>
        </p:spPr>
        <p:txBody>
          <a:bodyPr/>
          <a:lstStyle/>
          <a:p>
            <a:r>
              <a:rPr lang="nl-NL" dirty="0"/>
              <a:t>VO – Uitval stijgt in havo/vwo bovenbouw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309E462F-89FF-4E97-8856-B2FFBFE921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951" y="1090981"/>
            <a:ext cx="7206097" cy="4676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748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Uitval </a:t>
            </a:r>
            <a:r>
              <a:rPr lang="nl-NL" dirty="0" err="1"/>
              <a:t>vavo</a:t>
            </a:r>
            <a:r>
              <a:rPr lang="nl-NL" dirty="0"/>
              <a:t> stijgt sterk, met name havo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CE773D45-0025-4B75-A0A4-92B9258BBA48}"/>
              </a:ext>
            </a:extLst>
          </p:cNvPr>
          <p:cNvSpPr/>
          <p:nvPr/>
        </p:nvSpPr>
        <p:spPr>
          <a:xfrm>
            <a:off x="4917474" y="2610465"/>
            <a:ext cx="1152605" cy="335525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F5A539D4-CA34-4288-AB0D-9FAC4C636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001" y="1087933"/>
            <a:ext cx="7200000" cy="468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514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Mogelijk verklaringen uitval </a:t>
            </a:r>
            <a:r>
              <a:rPr lang="nl-NL" dirty="0" err="1"/>
              <a:t>vavo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9936" y="983008"/>
            <a:ext cx="7339357" cy="4557868"/>
          </a:xfrm>
        </p:spPr>
        <p:txBody>
          <a:bodyPr/>
          <a:lstStyle/>
          <a:p>
            <a:pPr marL="285750" indent="-285750"/>
            <a:r>
              <a:rPr lang="nl-NL" dirty="0"/>
              <a:t>Veel uitbesteding naar het </a:t>
            </a:r>
            <a:r>
              <a:rPr lang="nl-NL" dirty="0" err="1"/>
              <a:t>vavo</a:t>
            </a:r>
            <a:r>
              <a:rPr lang="nl-NL" dirty="0"/>
              <a:t> van jongeren met psychische problematiek en/of problemen met cognitief niveau.</a:t>
            </a:r>
          </a:p>
          <a:p>
            <a:pPr marL="0" indent="0">
              <a:buNone/>
            </a:pPr>
            <a:endParaRPr lang="nl-NL" sz="1000" i="1" dirty="0"/>
          </a:p>
          <a:p>
            <a:pPr marL="285750" indent="-285750"/>
            <a:r>
              <a:rPr lang="nl-NL" dirty="0"/>
              <a:t>Organisatorische uitdagingen bij het </a:t>
            </a:r>
            <a:r>
              <a:rPr lang="nl-NL" dirty="0" err="1"/>
              <a:t>vavo</a:t>
            </a:r>
            <a:r>
              <a:rPr lang="nl-NL" dirty="0"/>
              <a:t> van </a:t>
            </a:r>
            <a:r>
              <a:rPr lang="nl-NL" dirty="0" err="1"/>
              <a:t>mboRijnland</a:t>
            </a:r>
            <a:endParaRPr lang="nl-NL" dirty="0"/>
          </a:p>
          <a:p>
            <a:pPr marL="285750" indent="-285750"/>
            <a:endParaRPr lang="nl-NL" i="1" dirty="0"/>
          </a:p>
          <a:p>
            <a:pPr marL="285750" indent="-285750"/>
            <a:r>
              <a:rPr lang="nl-NL" dirty="0"/>
              <a:t>7 mei gesprek tussen Robbert Smakman en Gerard van Rij, teamleider </a:t>
            </a:r>
            <a:r>
              <a:rPr lang="nl-NL" dirty="0" err="1"/>
              <a:t>Vavo</a:t>
            </a:r>
            <a:r>
              <a:rPr lang="nl-NL" dirty="0"/>
              <a:t> </a:t>
            </a:r>
            <a:r>
              <a:rPr lang="nl-NL" dirty="0" err="1"/>
              <a:t>mboRijnland</a:t>
            </a:r>
            <a:r>
              <a:rPr lang="nl-NL" dirty="0"/>
              <a:t> voor nadere duiding.</a:t>
            </a:r>
            <a:br>
              <a:rPr lang="nl-NL" i="1" dirty="0"/>
            </a:b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91522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B2845230-FCE9-49FD-B84D-63A0BB1E68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637691"/>
              </p:ext>
            </p:extLst>
          </p:nvPr>
        </p:nvGraphicFramePr>
        <p:xfrm>
          <a:off x="951118" y="1036071"/>
          <a:ext cx="7241765" cy="4785858"/>
        </p:xfrm>
        <a:graphic>
          <a:graphicData uri="http://schemas.openxmlformats.org/drawingml/2006/table">
            <a:tbl>
              <a:tblPr/>
              <a:tblGrid>
                <a:gridCol w="2541449">
                  <a:extLst>
                    <a:ext uri="{9D8B030D-6E8A-4147-A177-3AD203B41FA5}">
                      <a16:colId xmlns:a16="http://schemas.microsoft.com/office/drawing/2014/main" val="595814232"/>
                    </a:ext>
                  </a:extLst>
                </a:gridCol>
                <a:gridCol w="1175079">
                  <a:extLst>
                    <a:ext uri="{9D8B030D-6E8A-4147-A177-3AD203B41FA5}">
                      <a16:colId xmlns:a16="http://schemas.microsoft.com/office/drawing/2014/main" val="2223306683"/>
                    </a:ext>
                  </a:extLst>
                </a:gridCol>
                <a:gridCol w="1175079">
                  <a:extLst>
                    <a:ext uri="{9D8B030D-6E8A-4147-A177-3AD203B41FA5}">
                      <a16:colId xmlns:a16="http://schemas.microsoft.com/office/drawing/2014/main" val="2184331032"/>
                    </a:ext>
                  </a:extLst>
                </a:gridCol>
                <a:gridCol w="1175079">
                  <a:extLst>
                    <a:ext uri="{9D8B030D-6E8A-4147-A177-3AD203B41FA5}">
                      <a16:colId xmlns:a16="http://schemas.microsoft.com/office/drawing/2014/main" val="285301577"/>
                    </a:ext>
                  </a:extLst>
                </a:gridCol>
                <a:gridCol w="1175079">
                  <a:extLst>
                    <a:ext uri="{9D8B030D-6E8A-4147-A177-3AD203B41FA5}">
                      <a16:colId xmlns:a16="http://schemas.microsoft.com/office/drawing/2014/main" val="2598999608"/>
                    </a:ext>
                  </a:extLst>
                </a:gridCol>
              </a:tblGrid>
              <a:tr h="341847">
                <a:tc>
                  <a:txBody>
                    <a:bodyPr/>
                    <a:lstStyle/>
                    <a:p>
                      <a:pPr algn="l" rtl="0" fontAlgn="b"/>
                      <a:r>
                        <a:rPr lang="nl-N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Locatie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1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2015 - 2016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2016 - 2017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2017 - 2018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Percentage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05242"/>
                  </a:ext>
                </a:extLst>
              </a:tr>
              <a:tr h="341847">
                <a:tc>
                  <a:txBody>
                    <a:bodyPr/>
                    <a:lstStyle/>
                    <a:p>
                      <a:pPr algn="l" rtl="0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Da Vinci - ISK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16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13,2%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1067372"/>
                  </a:ext>
                </a:extLst>
              </a:tr>
              <a:tr h="341847">
                <a:tc>
                  <a:txBody>
                    <a:bodyPr/>
                    <a:lstStyle/>
                    <a:p>
                      <a:pPr algn="l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Da Vinci - Betaplein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14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32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10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1,2%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9176103"/>
                  </a:ext>
                </a:extLst>
              </a:tr>
              <a:tr h="341847">
                <a:tc>
                  <a:txBody>
                    <a:bodyPr/>
                    <a:lstStyle/>
                    <a:p>
                      <a:pPr algn="l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Teylingen - Noordwijkerhout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0,5%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4589009"/>
                  </a:ext>
                </a:extLst>
              </a:tr>
              <a:tr h="341847">
                <a:tc>
                  <a:txBody>
                    <a:bodyPr/>
                    <a:lstStyle/>
                    <a:p>
                      <a:pPr algn="l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Teylingen - ISK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10,6%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8352977"/>
                  </a:ext>
                </a:extLst>
              </a:tr>
              <a:tr h="341847">
                <a:tc>
                  <a:txBody>
                    <a:bodyPr/>
                    <a:lstStyle/>
                    <a:p>
                      <a:pPr algn="l" rtl="0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Teylingen - Voorhout (KTS)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11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0,8%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5705871"/>
                  </a:ext>
                </a:extLst>
              </a:tr>
              <a:tr h="341847">
                <a:tc>
                  <a:txBody>
                    <a:bodyPr/>
                    <a:lstStyle/>
                    <a:p>
                      <a:pPr algn="l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Vlietland - Leiden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0,7%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8608650"/>
                  </a:ext>
                </a:extLst>
              </a:tr>
              <a:tr h="341847">
                <a:tc>
                  <a:txBody>
                    <a:bodyPr/>
                    <a:lstStyle/>
                    <a:p>
                      <a:pPr algn="l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Fioretti - Lisse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0,6%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8397764"/>
                  </a:ext>
                </a:extLst>
              </a:tr>
              <a:tr h="341847">
                <a:tc>
                  <a:txBody>
                    <a:bodyPr/>
                    <a:lstStyle/>
                    <a:p>
                      <a:pPr algn="l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Marecollege - Leiden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1,5%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435732"/>
                  </a:ext>
                </a:extLst>
              </a:tr>
              <a:tr h="341847">
                <a:tc>
                  <a:txBody>
                    <a:bodyPr/>
                    <a:lstStyle/>
                    <a:p>
                      <a:pPr algn="l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Leonardo - Leiden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0,7%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6496235"/>
                  </a:ext>
                </a:extLst>
              </a:tr>
              <a:tr h="341847">
                <a:tc>
                  <a:txBody>
                    <a:bodyPr/>
                    <a:lstStyle/>
                    <a:p>
                      <a:pPr algn="l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Visser 't Hooft - Kagerstraat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7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0,5%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8649478"/>
                  </a:ext>
                </a:extLst>
              </a:tr>
              <a:tr h="341847">
                <a:tc>
                  <a:txBody>
                    <a:bodyPr/>
                    <a:lstStyle/>
                    <a:p>
                      <a:pPr algn="l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Wellant - Oegstgeest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1,5%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6620135"/>
                  </a:ext>
                </a:extLst>
              </a:tr>
              <a:tr h="341847">
                <a:tc>
                  <a:txBody>
                    <a:bodyPr/>
                    <a:lstStyle/>
                    <a:p>
                      <a:pPr algn="l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Andreas - Helmbergweg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6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0,5%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778492"/>
                  </a:ext>
                </a:extLst>
              </a:tr>
              <a:tr h="341847">
                <a:tc>
                  <a:txBody>
                    <a:bodyPr/>
                    <a:lstStyle/>
                    <a:p>
                      <a:pPr algn="l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Rijnlands - Oegstgeest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0,5%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2495758"/>
                  </a:ext>
                </a:extLst>
              </a:tr>
            </a:tbl>
          </a:graphicData>
        </a:graphic>
      </p:graphicFrame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262245B3-4552-4B5F-B32D-DD41FCCFBEED}"/>
              </a:ext>
            </a:extLst>
          </p:cNvPr>
          <p:cNvSpPr/>
          <p:nvPr/>
        </p:nvSpPr>
        <p:spPr>
          <a:xfrm>
            <a:off x="818535" y="1386348"/>
            <a:ext cx="7521677" cy="759542"/>
          </a:xfrm>
          <a:prstGeom prst="roundRect">
            <a:avLst/>
          </a:prstGeom>
          <a:noFill/>
          <a:ln w="381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C88654F-C8EE-4AC2-9679-7251732C9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Uitval per VO school – </a:t>
            </a:r>
            <a:r>
              <a:rPr lang="nl-NL" dirty="0" err="1"/>
              <a:t>ISK’s</a:t>
            </a:r>
            <a:r>
              <a:rPr lang="nl-NL" dirty="0"/>
              <a:t> springen er uit</a:t>
            </a:r>
          </a:p>
        </p:txBody>
      </p:sp>
      <p:sp>
        <p:nvSpPr>
          <p:cNvPr id="3" name="Rechthoek: afgeronde hoeken 2">
            <a:extLst>
              <a:ext uri="{FF2B5EF4-FFF2-40B4-BE49-F238E27FC236}">
                <a16:creationId xmlns:a16="http://schemas.microsoft.com/office/drawing/2014/main" id="{6CEB9FDB-2ECB-4DAC-9C45-19CCACA346AD}"/>
              </a:ext>
            </a:extLst>
          </p:cNvPr>
          <p:cNvSpPr/>
          <p:nvPr/>
        </p:nvSpPr>
        <p:spPr>
          <a:xfrm>
            <a:off x="818536" y="2416628"/>
            <a:ext cx="7521676" cy="683878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4417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Uitval ISK 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9936" y="983008"/>
            <a:ext cx="7339357" cy="4557868"/>
          </a:xfrm>
        </p:spPr>
        <p:txBody>
          <a:bodyPr/>
          <a:lstStyle/>
          <a:p>
            <a:pPr marL="0" indent="0">
              <a:buNone/>
            </a:pPr>
            <a:r>
              <a:rPr lang="nl-NL" b="1" dirty="0"/>
              <a:t>Verklaringen</a:t>
            </a:r>
          </a:p>
          <a:p>
            <a:pPr marL="0" indent="0">
              <a:buNone/>
            </a:pPr>
            <a:r>
              <a:rPr lang="nl-NL" dirty="0"/>
              <a:t>Verblijfsduur van twee jaar op ISK is voor veel leerlingen onvoldoende om door te stromen naar regulier onderwijs, met name door taalachterstand en onbekendheid met Nederlandse schoolsysteem</a:t>
            </a:r>
          </a:p>
          <a:p>
            <a:pPr marL="0" indent="0">
              <a:buNone/>
            </a:pPr>
            <a:endParaRPr lang="nl-NL" sz="1000" dirty="0"/>
          </a:p>
          <a:p>
            <a:pPr marL="0" indent="0">
              <a:buNone/>
            </a:pPr>
            <a:r>
              <a:rPr lang="nl-NL" dirty="0"/>
              <a:t>Veel ISK-leerlingen hebben persoonlijke problematiek en soms trauma’s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Acties</a:t>
            </a:r>
          </a:p>
          <a:p>
            <a:pPr marL="0" lvl="0" indent="0">
              <a:buNone/>
            </a:pPr>
            <a:r>
              <a:rPr lang="nl-NL" dirty="0"/>
              <a:t>Extra ondersteuning ISK-docenten in eerste jaar mbo (gestart september 2018, financiering door gemeente Leiden)</a:t>
            </a:r>
            <a:br>
              <a:rPr lang="nl-NL" dirty="0"/>
            </a:br>
            <a:endParaRPr lang="nl-NL" dirty="0"/>
          </a:p>
          <a:p>
            <a:pPr marL="0" lvl="0" indent="0">
              <a:buNone/>
            </a:pPr>
            <a:r>
              <a:rPr lang="nl-NL" dirty="0"/>
              <a:t>Integraal plan doorstroom ISK en statushouders naar </a:t>
            </a:r>
            <a:r>
              <a:rPr lang="nl-NL" dirty="0" err="1"/>
              <a:t>mboRijnland</a:t>
            </a:r>
            <a:r>
              <a:rPr lang="nl-NL" dirty="0"/>
              <a:t> (voor schooljaar 2019-2020)</a:t>
            </a:r>
          </a:p>
          <a:p>
            <a:pPr marL="0" indent="0">
              <a:buNone/>
            </a:pPr>
            <a:endParaRPr lang="nl-NL" sz="10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4633692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-HollandRijnland">
  <a:themeElements>
    <a:clrScheme name="Holland Rijnland">
      <a:dk1>
        <a:sysClr val="windowText" lastClr="000000"/>
      </a:dk1>
      <a:lt1>
        <a:sysClr val="window" lastClr="FFFFFF"/>
      </a:lt1>
      <a:dk2>
        <a:srgbClr val="353435"/>
      </a:dk2>
      <a:lt2>
        <a:srgbClr val="C3C3C3"/>
      </a:lt2>
      <a:accent1>
        <a:srgbClr val="F89E25"/>
      </a:accent1>
      <a:accent2>
        <a:srgbClr val="32A2DB"/>
      </a:accent2>
      <a:accent3>
        <a:srgbClr val="74B643"/>
      </a:accent3>
      <a:accent4>
        <a:srgbClr val="FDE2BD"/>
      </a:accent4>
      <a:accent5>
        <a:srgbClr val="C1E3F4"/>
      </a:accent5>
      <a:accent6>
        <a:srgbClr val="D5E9C6"/>
      </a:accent6>
      <a:hlink>
        <a:srgbClr val="F89E25"/>
      </a:hlink>
      <a:folHlink>
        <a:srgbClr val="F89E25"/>
      </a:folHlink>
    </a:clrScheme>
    <a:fontScheme name="Holland Rijnland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HollandRijnland-PPT</Template>
  <TotalTime>4375</TotalTime>
  <Words>582</Words>
  <Application>Microsoft Office PowerPoint</Application>
  <PresentationFormat>Diavoorstelling (4:3)</PresentationFormat>
  <Paragraphs>234</Paragraphs>
  <Slides>17</Slides>
  <Notes>14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2" baseType="lpstr">
      <vt:lpstr>Arial</vt:lpstr>
      <vt:lpstr>Calibri</vt:lpstr>
      <vt:lpstr>Helvetica</vt:lpstr>
      <vt:lpstr>Wingdings</vt:lpstr>
      <vt:lpstr>Powerpoint-HollandRijnland</vt:lpstr>
      <vt:lpstr>VSV Analyse 2017-2018 </vt:lpstr>
      <vt:lpstr>Even terughalen – wat waren de conclusies  over het schooljaar 2016-2017?</vt:lpstr>
      <vt:lpstr>2018-2019 – opnieuw lichte stijging, maar afgelopen 5 jaar vrij constant</vt:lpstr>
      <vt:lpstr>Voortgezet onderwijs</vt:lpstr>
      <vt:lpstr>VO – Uitval stijgt in havo/vwo bovenbouw</vt:lpstr>
      <vt:lpstr>Uitval vavo stijgt sterk, met name havo</vt:lpstr>
      <vt:lpstr>Mogelijk verklaringen uitval vavo</vt:lpstr>
      <vt:lpstr>Uitval per VO school – ISK’s springen er uit</vt:lpstr>
      <vt:lpstr>Uitval ISK </vt:lpstr>
      <vt:lpstr>Minder VMBO gediplomeerden vallen uit in de zomer</vt:lpstr>
      <vt:lpstr>Extra inzet op VMBO bovenbouw betaalt zich uit door…</vt:lpstr>
      <vt:lpstr>MBO</vt:lpstr>
      <vt:lpstr>De stijging in 2017 – 2018 zit in het mbo bij MBO niveau 2</vt:lpstr>
      <vt:lpstr>Toename uitval MBO-2 met name op Wellant en Mondriaan</vt:lpstr>
      <vt:lpstr>Uitval mbo 2 neemt met name toe in de volgende domeinen:</vt:lpstr>
      <vt:lpstr>Mogelijk verklaringen stijging mbo niveau 2</vt:lpstr>
      <vt:lpstr>Benodigde acties MBO2</vt:lpstr>
    </vt:vector>
  </TitlesOfParts>
  <Company>Holland Rijnland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Jaarverslag 2015-2016</dc:title>
  <dc:creator>Daniëlle van der Bij</dc:creator>
  <cp:lastModifiedBy>Wingerde, Bart van</cp:lastModifiedBy>
  <cp:revision>213</cp:revision>
  <cp:lastPrinted>2018-06-11T12:42:54Z</cp:lastPrinted>
  <dcterms:created xsi:type="dcterms:W3CDTF">2016-08-30T14:47:57Z</dcterms:created>
  <dcterms:modified xsi:type="dcterms:W3CDTF">2019-04-30T14:06:14Z</dcterms:modified>
</cp:coreProperties>
</file>